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Montserrat" panose="00000500000000000000" pitchFamily="2" charset="0"/>
      <p:regular r:id="rId18"/>
    </p:embeddedFont>
    <p:embeddedFont>
      <p:font typeface="Montserrat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1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5.sv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5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72990" y="-1370143"/>
            <a:ext cx="15247655" cy="12528396"/>
          </a:xfrm>
          <a:custGeom>
            <a:avLst/>
            <a:gdLst/>
            <a:ahLst/>
            <a:cxnLst/>
            <a:rect l="l" t="t" r="r" b="b"/>
            <a:pathLst>
              <a:path w="15247655" h="12528396">
                <a:moveTo>
                  <a:pt x="0" y="0"/>
                </a:moveTo>
                <a:lnTo>
                  <a:pt x="15247656" y="0"/>
                </a:lnTo>
                <a:lnTo>
                  <a:pt x="15247656" y="12528395"/>
                </a:lnTo>
                <a:lnTo>
                  <a:pt x="0" y="12528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90" b="-1890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 flipH="1">
            <a:off x="-6943254" y="-1588782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11459013" y="1881282"/>
            <a:ext cx="6828987" cy="6828987"/>
          </a:xfrm>
          <a:custGeom>
            <a:avLst/>
            <a:gdLst/>
            <a:ahLst/>
            <a:cxnLst/>
            <a:rect l="l" t="t" r="r" b="b"/>
            <a:pathLst>
              <a:path w="6828987" h="6828987">
                <a:moveTo>
                  <a:pt x="0" y="0"/>
                </a:moveTo>
                <a:lnTo>
                  <a:pt x="6828987" y="0"/>
                </a:lnTo>
                <a:lnTo>
                  <a:pt x="6828987" y="6828987"/>
                </a:lnTo>
                <a:lnTo>
                  <a:pt x="0" y="6828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TextBox 5"/>
          <p:cNvSpPr txBox="1"/>
          <p:nvPr/>
        </p:nvSpPr>
        <p:spPr>
          <a:xfrm>
            <a:off x="534405" y="738568"/>
            <a:ext cx="17219190" cy="71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5600" b="1">
                <a:solidFill>
                  <a:srgbClr val="FFF6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MICROARQUITECTURA DE PROCESADORES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4405" y="1880131"/>
            <a:ext cx="11535927" cy="397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86"/>
              </a:lnSpc>
            </a:pPr>
            <a:r>
              <a:rPr lang="en-US" sz="410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INTEGRANTES:</a:t>
            </a:r>
          </a:p>
          <a:p>
            <a:pPr algn="just">
              <a:lnSpc>
                <a:spcPts val="8086"/>
              </a:lnSpc>
            </a:pPr>
            <a:r>
              <a:rPr lang="en-US" sz="4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HERRERA MORAN GILMAR JAVIER</a:t>
            </a:r>
          </a:p>
          <a:p>
            <a:pPr algn="just">
              <a:lnSpc>
                <a:spcPts val="8086"/>
              </a:lnSpc>
            </a:pPr>
            <a:r>
              <a:rPr lang="en-US" sz="4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MENDOZA PARRAGA ANDY JOHEL</a:t>
            </a:r>
          </a:p>
          <a:p>
            <a:pPr algn="just">
              <a:lnSpc>
                <a:spcPts val="8086"/>
              </a:lnSpc>
            </a:pPr>
            <a:r>
              <a:rPr lang="en-US" sz="4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ZAMORA AGUILAR RONALDO WILFRIDO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4405" y="6350415"/>
            <a:ext cx="9391712" cy="154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47"/>
              </a:lnSpc>
            </a:pPr>
            <a:r>
              <a:rPr lang="en-US" sz="394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CURSO:</a:t>
            </a:r>
          </a:p>
          <a:p>
            <a:pPr algn="l">
              <a:lnSpc>
                <a:spcPts val="6347"/>
              </a:lnSpc>
            </a:pPr>
            <a:r>
              <a:rPr lang="en-US" sz="39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Segundo Software “B”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4405" y="8397458"/>
            <a:ext cx="9391712" cy="234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47"/>
              </a:lnSpc>
            </a:pPr>
            <a:r>
              <a:rPr lang="en-US" sz="394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GRUPO:</a:t>
            </a:r>
          </a:p>
          <a:p>
            <a:pPr algn="l">
              <a:lnSpc>
                <a:spcPts val="6347"/>
              </a:lnSpc>
            </a:pPr>
            <a:r>
              <a:rPr lang="en-US" sz="39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</a:p>
          <a:p>
            <a:pPr algn="l">
              <a:lnSpc>
                <a:spcPts val="6347"/>
              </a:lnSpc>
            </a:pPr>
            <a:endParaRPr lang="en-US" sz="3942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15791" y="-1750327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98226" y="361611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4"/>
                </a:lnTo>
                <a:lnTo>
                  <a:pt x="0" y="1355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2290502" y="3553170"/>
            <a:ext cx="13393124" cy="6227803"/>
          </a:xfrm>
          <a:custGeom>
            <a:avLst/>
            <a:gdLst/>
            <a:ahLst/>
            <a:cxnLst/>
            <a:rect l="l" t="t" r="r" b="b"/>
            <a:pathLst>
              <a:path w="13393124" h="6227803">
                <a:moveTo>
                  <a:pt x="0" y="0"/>
                </a:moveTo>
                <a:lnTo>
                  <a:pt x="13393124" y="0"/>
                </a:lnTo>
                <a:lnTo>
                  <a:pt x="13393124" y="6227802"/>
                </a:lnTo>
                <a:lnTo>
                  <a:pt x="0" y="6227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TextBox 5"/>
          <p:cNvSpPr txBox="1"/>
          <p:nvPr/>
        </p:nvSpPr>
        <p:spPr>
          <a:xfrm>
            <a:off x="5051437" y="1426427"/>
            <a:ext cx="4696257" cy="23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803" b="1">
                <a:solidFill>
                  <a:srgbClr val="1313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www.grupof_microarquitectura.com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4064" y="2352866"/>
            <a:ext cx="13686001" cy="8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61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15791" y="-1750327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98226" y="361611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4"/>
                </a:lnTo>
                <a:lnTo>
                  <a:pt x="0" y="1355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TextBox 4"/>
          <p:cNvSpPr txBox="1"/>
          <p:nvPr/>
        </p:nvSpPr>
        <p:spPr>
          <a:xfrm>
            <a:off x="5051437" y="1426427"/>
            <a:ext cx="4696257" cy="23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803" b="1">
                <a:solidFill>
                  <a:srgbClr val="1313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www.grupof_microarquitectura.com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44064" y="2838641"/>
            <a:ext cx="13686001" cy="8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61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Predicción de saltos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8994" y="3878768"/>
            <a:ext cx="12936141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Técnica para evitar bloqueos por cambios de flujo de control.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Mejora el rendimiento del pipeline al predecir con antelación las instrucciones siguientes.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Evita stalls del pipeline por saltos condicionales.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Crucial para ejecución fuera de orden y especulativa.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4064" y="6144166"/>
            <a:ext cx="13686001" cy="8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61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Ejecución Especulativa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8994" y="7187931"/>
            <a:ext cx="12936141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Técnica que predice y ejecuta instrucciones antes de confirmar su necesidad.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 la predicción es incorrecta, se descarta la ejecución y se revierte la canalización.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Reduce bloqueos en el pipeline.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Mejora el rendimiento en procesadores modernos con pipelines profundos.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15791" y="-1750327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98226" y="361611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4"/>
                </a:lnTo>
                <a:lnTo>
                  <a:pt x="0" y="1355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7537591" y="3841790"/>
            <a:ext cx="3212817" cy="5575388"/>
          </a:xfrm>
          <a:custGeom>
            <a:avLst/>
            <a:gdLst/>
            <a:ahLst/>
            <a:cxnLst/>
            <a:rect l="l" t="t" r="r" b="b"/>
            <a:pathLst>
              <a:path w="3212817" h="5575388">
                <a:moveTo>
                  <a:pt x="0" y="0"/>
                </a:moveTo>
                <a:lnTo>
                  <a:pt x="3212818" y="0"/>
                </a:lnTo>
                <a:lnTo>
                  <a:pt x="3212818" y="5575388"/>
                </a:lnTo>
                <a:lnTo>
                  <a:pt x="0" y="5575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>
            <a:off x="2765994" y="4188594"/>
            <a:ext cx="3616091" cy="4881780"/>
          </a:xfrm>
          <a:custGeom>
            <a:avLst/>
            <a:gdLst/>
            <a:ahLst/>
            <a:cxnLst/>
            <a:rect l="l" t="t" r="r" b="b"/>
            <a:pathLst>
              <a:path w="3616091" h="4881780">
                <a:moveTo>
                  <a:pt x="0" y="0"/>
                </a:moveTo>
                <a:lnTo>
                  <a:pt x="3616092" y="0"/>
                </a:lnTo>
                <a:lnTo>
                  <a:pt x="3616092" y="4881780"/>
                </a:lnTo>
                <a:lnTo>
                  <a:pt x="0" y="4881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019" r="-129126" b="-62515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>
            <a:off x="11902934" y="4910113"/>
            <a:ext cx="3431859" cy="3457792"/>
          </a:xfrm>
          <a:custGeom>
            <a:avLst/>
            <a:gdLst/>
            <a:ahLst/>
            <a:cxnLst/>
            <a:rect l="l" t="t" r="r" b="b"/>
            <a:pathLst>
              <a:path w="3431859" h="3457792">
                <a:moveTo>
                  <a:pt x="0" y="0"/>
                </a:moveTo>
                <a:lnTo>
                  <a:pt x="3431859" y="0"/>
                </a:lnTo>
                <a:lnTo>
                  <a:pt x="3431859" y="3457792"/>
                </a:lnTo>
                <a:lnTo>
                  <a:pt x="0" y="3457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>
            <a:off x="5051437" y="1426427"/>
            <a:ext cx="4696257" cy="23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803" b="1">
                <a:solidFill>
                  <a:srgbClr val="1313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www.grupof_microarquitectura.com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80269" y="2589976"/>
            <a:ext cx="12663257" cy="81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1"/>
              </a:lnSpc>
            </a:pPr>
            <a:r>
              <a:rPr lang="en-US" sz="631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Microarquitecturas Modernas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15791" y="-1750327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98226" y="361611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4"/>
                </a:lnTo>
                <a:lnTo>
                  <a:pt x="0" y="1355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4" name="Group 4"/>
          <p:cNvGrpSpPr/>
          <p:nvPr/>
        </p:nvGrpSpPr>
        <p:grpSpPr>
          <a:xfrm>
            <a:off x="2497445" y="3604695"/>
            <a:ext cx="4213125" cy="2016235"/>
            <a:chOff x="0" y="0"/>
            <a:chExt cx="1109630" cy="5310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9630" cy="531025"/>
            </a:xfrm>
            <a:custGeom>
              <a:avLst/>
              <a:gdLst/>
              <a:ahLst/>
              <a:cxnLst/>
              <a:rect l="l" t="t" r="r" b="b"/>
              <a:pathLst>
                <a:path w="1109630" h="531025">
                  <a:moveTo>
                    <a:pt x="93716" y="0"/>
                  </a:moveTo>
                  <a:lnTo>
                    <a:pt x="1015914" y="0"/>
                  </a:lnTo>
                  <a:cubicBezTo>
                    <a:pt x="1067672" y="0"/>
                    <a:pt x="1109630" y="41958"/>
                    <a:pt x="1109630" y="93716"/>
                  </a:cubicBezTo>
                  <a:lnTo>
                    <a:pt x="1109630" y="437309"/>
                  </a:lnTo>
                  <a:cubicBezTo>
                    <a:pt x="1109630" y="462164"/>
                    <a:pt x="1099756" y="486001"/>
                    <a:pt x="1082181" y="503576"/>
                  </a:cubicBezTo>
                  <a:cubicBezTo>
                    <a:pt x="1064606" y="521151"/>
                    <a:pt x="1040769" y="531025"/>
                    <a:pt x="1015914" y="531025"/>
                  </a:cubicBezTo>
                  <a:lnTo>
                    <a:pt x="93716" y="531025"/>
                  </a:lnTo>
                  <a:cubicBezTo>
                    <a:pt x="68861" y="531025"/>
                    <a:pt x="45024" y="521151"/>
                    <a:pt x="27449" y="503576"/>
                  </a:cubicBezTo>
                  <a:cubicBezTo>
                    <a:pt x="9874" y="486001"/>
                    <a:pt x="0" y="462164"/>
                    <a:pt x="0" y="437309"/>
                  </a:cubicBezTo>
                  <a:lnTo>
                    <a:pt x="0" y="93716"/>
                  </a:lnTo>
                  <a:cubicBezTo>
                    <a:pt x="0" y="68861"/>
                    <a:pt x="9874" y="45024"/>
                    <a:pt x="27449" y="27449"/>
                  </a:cubicBezTo>
                  <a:cubicBezTo>
                    <a:pt x="45024" y="9874"/>
                    <a:pt x="68861" y="0"/>
                    <a:pt x="937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109630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52978" y="3604695"/>
            <a:ext cx="4213125" cy="2016235"/>
            <a:chOff x="0" y="0"/>
            <a:chExt cx="1109630" cy="5310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9630" cy="531025"/>
            </a:xfrm>
            <a:custGeom>
              <a:avLst/>
              <a:gdLst/>
              <a:ahLst/>
              <a:cxnLst/>
              <a:rect l="l" t="t" r="r" b="b"/>
              <a:pathLst>
                <a:path w="1109630" h="531025">
                  <a:moveTo>
                    <a:pt x="93716" y="0"/>
                  </a:moveTo>
                  <a:lnTo>
                    <a:pt x="1015914" y="0"/>
                  </a:lnTo>
                  <a:cubicBezTo>
                    <a:pt x="1067672" y="0"/>
                    <a:pt x="1109630" y="41958"/>
                    <a:pt x="1109630" y="93716"/>
                  </a:cubicBezTo>
                  <a:lnTo>
                    <a:pt x="1109630" y="437309"/>
                  </a:lnTo>
                  <a:cubicBezTo>
                    <a:pt x="1109630" y="462164"/>
                    <a:pt x="1099756" y="486001"/>
                    <a:pt x="1082181" y="503576"/>
                  </a:cubicBezTo>
                  <a:cubicBezTo>
                    <a:pt x="1064606" y="521151"/>
                    <a:pt x="1040769" y="531025"/>
                    <a:pt x="1015914" y="531025"/>
                  </a:cubicBezTo>
                  <a:lnTo>
                    <a:pt x="93716" y="531025"/>
                  </a:lnTo>
                  <a:cubicBezTo>
                    <a:pt x="68861" y="531025"/>
                    <a:pt x="45024" y="521151"/>
                    <a:pt x="27449" y="503576"/>
                  </a:cubicBezTo>
                  <a:cubicBezTo>
                    <a:pt x="9874" y="486001"/>
                    <a:pt x="0" y="462164"/>
                    <a:pt x="0" y="437309"/>
                  </a:cubicBezTo>
                  <a:lnTo>
                    <a:pt x="0" y="93716"/>
                  </a:lnTo>
                  <a:cubicBezTo>
                    <a:pt x="0" y="68861"/>
                    <a:pt x="9874" y="45024"/>
                    <a:pt x="27449" y="27449"/>
                  </a:cubicBezTo>
                  <a:cubicBezTo>
                    <a:pt x="45024" y="9874"/>
                    <a:pt x="68861" y="0"/>
                    <a:pt x="937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109630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267173" y="7958698"/>
            <a:ext cx="3497586" cy="2016235"/>
            <a:chOff x="0" y="0"/>
            <a:chExt cx="921175" cy="5310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18381" y="7958698"/>
            <a:ext cx="3497586" cy="2016235"/>
            <a:chOff x="0" y="0"/>
            <a:chExt cx="921175" cy="5310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968517" y="7958698"/>
            <a:ext cx="3497586" cy="2016235"/>
            <a:chOff x="0" y="0"/>
            <a:chExt cx="921175" cy="5310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936265" flipH="1">
            <a:off x="4935898" y="6607192"/>
            <a:ext cx="1941780" cy="878655"/>
          </a:xfrm>
          <a:custGeom>
            <a:avLst/>
            <a:gdLst/>
            <a:ahLst/>
            <a:cxnLst/>
            <a:rect l="l" t="t" r="r" b="b"/>
            <a:pathLst>
              <a:path w="1941780" h="878655">
                <a:moveTo>
                  <a:pt x="1941780" y="0"/>
                </a:moveTo>
                <a:lnTo>
                  <a:pt x="0" y="0"/>
                </a:lnTo>
                <a:lnTo>
                  <a:pt x="0" y="878655"/>
                </a:lnTo>
                <a:lnTo>
                  <a:pt x="1941780" y="878655"/>
                </a:lnTo>
                <a:lnTo>
                  <a:pt x="194178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C"/>
          </a:p>
        </p:txBody>
      </p:sp>
      <p:sp>
        <p:nvSpPr>
          <p:cNvPr id="20" name="Freeform 20"/>
          <p:cNvSpPr/>
          <p:nvPr/>
        </p:nvSpPr>
        <p:spPr>
          <a:xfrm rot="593031">
            <a:off x="11033024" y="6646351"/>
            <a:ext cx="1941780" cy="878655"/>
          </a:xfrm>
          <a:custGeom>
            <a:avLst/>
            <a:gdLst/>
            <a:ahLst/>
            <a:cxnLst/>
            <a:rect l="l" t="t" r="r" b="b"/>
            <a:pathLst>
              <a:path w="1941780" h="878655">
                <a:moveTo>
                  <a:pt x="0" y="0"/>
                </a:moveTo>
                <a:lnTo>
                  <a:pt x="1941780" y="0"/>
                </a:lnTo>
                <a:lnTo>
                  <a:pt x="1941780" y="878656"/>
                </a:lnTo>
                <a:lnTo>
                  <a:pt x="0" y="878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C"/>
          </a:p>
        </p:txBody>
      </p:sp>
      <p:sp>
        <p:nvSpPr>
          <p:cNvPr id="21" name="Freeform 21"/>
          <p:cNvSpPr/>
          <p:nvPr/>
        </p:nvSpPr>
        <p:spPr>
          <a:xfrm rot="-5400000">
            <a:off x="8270921" y="7194027"/>
            <a:ext cx="1192506" cy="251510"/>
          </a:xfrm>
          <a:custGeom>
            <a:avLst/>
            <a:gdLst/>
            <a:ahLst/>
            <a:cxnLst/>
            <a:rect l="l" t="t" r="r" b="b"/>
            <a:pathLst>
              <a:path w="1192506" h="251510">
                <a:moveTo>
                  <a:pt x="0" y="0"/>
                </a:moveTo>
                <a:lnTo>
                  <a:pt x="1192506" y="0"/>
                </a:lnTo>
                <a:lnTo>
                  <a:pt x="1192506" y="251510"/>
                </a:lnTo>
                <a:lnTo>
                  <a:pt x="0" y="2515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2" name="Freeform 22"/>
          <p:cNvSpPr/>
          <p:nvPr/>
        </p:nvSpPr>
        <p:spPr>
          <a:xfrm>
            <a:off x="7910639" y="3328470"/>
            <a:ext cx="2110814" cy="2103167"/>
          </a:xfrm>
          <a:custGeom>
            <a:avLst/>
            <a:gdLst/>
            <a:ahLst/>
            <a:cxnLst/>
            <a:rect l="l" t="t" r="r" b="b"/>
            <a:pathLst>
              <a:path w="2110814" h="2103167">
                <a:moveTo>
                  <a:pt x="0" y="0"/>
                </a:moveTo>
                <a:lnTo>
                  <a:pt x="2110814" y="0"/>
                </a:lnTo>
                <a:lnTo>
                  <a:pt x="2110814" y="2103167"/>
                </a:lnTo>
                <a:lnTo>
                  <a:pt x="0" y="2103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0458" t="-1650" r="-49295" b="-11119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3" name="TextBox 23"/>
          <p:cNvSpPr txBox="1"/>
          <p:nvPr/>
        </p:nvSpPr>
        <p:spPr>
          <a:xfrm>
            <a:off x="5051437" y="1426427"/>
            <a:ext cx="4696257" cy="23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803" b="1">
                <a:solidFill>
                  <a:srgbClr val="1313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www.grupof_microarquitectura.com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35545" y="2505070"/>
            <a:ext cx="12663257" cy="81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1"/>
              </a:lnSpc>
            </a:pPr>
            <a:r>
              <a:rPr lang="en-US" sz="631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AMD ZEN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28360" y="3729952"/>
            <a:ext cx="3751295" cy="172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48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Diseñado para servidores, PCs, móviles y estaciones de trabajo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83893" y="3729952"/>
            <a:ext cx="3751295" cy="172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48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Diseñado para servidores, PCs, móviles y estaciones de trabajo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99923" y="5678080"/>
            <a:ext cx="3751295" cy="99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6"/>
              </a:lnSpc>
              <a:spcBef>
                <a:spcPct val="0"/>
              </a:spcBef>
            </a:pPr>
            <a:r>
              <a:rPr lang="en-US" sz="288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Microarquitectura Mejorada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95348" y="8211839"/>
            <a:ext cx="2651383" cy="14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Predictor de ramificación TAGE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29664" y="8211839"/>
            <a:ext cx="3075020" cy="14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Caché de operaciones de doble tamaño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39403" y="8211839"/>
            <a:ext cx="3155816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Unidad de punto flotante de doble ancho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15791" y="-1750327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98226" y="361611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4"/>
                </a:lnTo>
                <a:lnTo>
                  <a:pt x="0" y="1355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4" name="Group 4"/>
          <p:cNvGrpSpPr/>
          <p:nvPr/>
        </p:nvGrpSpPr>
        <p:grpSpPr>
          <a:xfrm>
            <a:off x="2535545" y="3956420"/>
            <a:ext cx="3497586" cy="2016235"/>
            <a:chOff x="0" y="0"/>
            <a:chExt cx="921175" cy="5310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176132" y="3996152"/>
            <a:ext cx="3497586" cy="2016235"/>
            <a:chOff x="0" y="0"/>
            <a:chExt cx="921175" cy="5310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16718" y="3996152"/>
            <a:ext cx="3497586" cy="2016235"/>
            <a:chOff x="0" y="0"/>
            <a:chExt cx="921175" cy="5310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21176" y="7692140"/>
            <a:ext cx="3497586" cy="2190170"/>
            <a:chOff x="0" y="0"/>
            <a:chExt cx="921175" cy="5768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1175" cy="576835"/>
            </a:xfrm>
            <a:custGeom>
              <a:avLst/>
              <a:gdLst/>
              <a:ahLst/>
              <a:cxnLst/>
              <a:rect l="l" t="t" r="r" b="b"/>
              <a:pathLst>
                <a:path w="921175" h="57683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63946"/>
                  </a:lnTo>
                  <a:cubicBezTo>
                    <a:pt x="921175" y="526293"/>
                    <a:pt x="870633" y="576835"/>
                    <a:pt x="808286" y="576835"/>
                  </a:cubicBezTo>
                  <a:lnTo>
                    <a:pt x="112889" y="576835"/>
                  </a:lnTo>
                  <a:cubicBezTo>
                    <a:pt x="50542" y="576835"/>
                    <a:pt x="0" y="526293"/>
                    <a:pt x="0" y="46394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921175" cy="538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617433" y="7692140"/>
            <a:ext cx="3497586" cy="2190170"/>
            <a:chOff x="0" y="0"/>
            <a:chExt cx="921175" cy="57683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21175" cy="576835"/>
            </a:xfrm>
            <a:custGeom>
              <a:avLst/>
              <a:gdLst/>
              <a:ahLst/>
              <a:cxnLst/>
              <a:rect l="l" t="t" r="r" b="b"/>
              <a:pathLst>
                <a:path w="921175" h="57683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63946"/>
                  </a:lnTo>
                  <a:cubicBezTo>
                    <a:pt x="921175" y="526293"/>
                    <a:pt x="870633" y="576835"/>
                    <a:pt x="808286" y="576835"/>
                  </a:cubicBezTo>
                  <a:lnTo>
                    <a:pt x="112889" y="576835"/>
                  </a:lnTo>
                  <a:cubicBezTo>
                    <a:pt x="50542" y="576835"/>
                    <a:pt x="0" y="526293"/>
                    <a:pt x="0" y="46394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921175" cy="538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184784" y="4875817"/>
            <a:ext cx="186345" cy="580062"/>
          </a:xfrm>
          <a:custGeom>
            <a:avLst/>
            <a:gdLst/>
            <a:ahLst/>
            <a:cxnLst/>
            <a:rect l="l" t="t" r="r" b="b"/>
            <a:pathLst>
              <a:path w="186345" h="580062">
                <a:moveTo>
                  <a:pt x="0" y="0"/>
                </a:moveTo>
                <a:lnTo>
                  <a:pt x="186345" y="0"/>
                </a:lnTo>
                <a:lnTo>
                  <a:pt x="186345" y="580063"/>
                </a:lnTo>
                <a:lnTo>
                  <a:pt x="0" y="580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0" name="Freeform 20"/>
          <p:cNvSpPr/>
          <p:nvPr/>
        </p:nvSpPr>
        <p:spPr>
          <a:xfrm>
            <a:off x="8831752" y="4922356"/>
            <a:ext cx="186345" cy="580062"/>
          </a:xfrm>
          <a:custGeom>
            <a:avLst/>
            <a:gdLst/>
            <a:ahLst/>
            <a:cxnLst/>
            <a:rect l="l" t="t" r="r" b="b"/>
            <a:pathLst>
              <a:path w="186345" h="580062">
                <a:moveTo>
                  <a:pt x="0" y="0"/>
                </a:moveTo>
                <a:lnTo>
                  <a:pt x="186346" y="0"/>
                </a:lnTo>
                <a:lnTo>
                  <a:pt x="186346" y="580063"/>
                </a:lnTo>
                <a:lnTo>
                  <a:pt x="0" y="580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1" name="Freeform 21"/>
          <p:cNvSpPr/>
          <p:nvPr/>
        </p:nvSpPr>
        <p:spPr>
          <a:xfrm>
            <a:off x="6576796" y="8458848"/>
            <a:ext cx="186345" cy="580062"/>
          </a:xfrm>
          <a:custGeom>
            <a:avLst/>
            <a:gdLst/>
            <a:ahLst/>
            <a:cxnLst/>
            <a:rect l="l" t="t" r="r" b="b"/>
            <a:pathLst>
              <a:path w="186345" h="580062">
                <a:moveTo>
                  <a:pt x="0" y="0"/>
                </a:moveTo>
                <a:lnTo>
                  <a:pt x="186345" y="0"/>
                </a:lnTo>
                <a:lnTo>
                  <a:pt x="186345" y="580062"/>
                </a:lnTo>
                <a:lnTo>
                  <a:pt x="0" y="58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2" name="Freeform 22"/>
          <p:cNvSpPr/>
          <p:nvPr/>
        </p:nvSpPr>
        <p:spPr>
          <a:xfrm>
            <a:off x="11273054" y="8619356"/>
            <a:ext cx="186345" cy="580062"/>
          </a:xfrm>
          <a:custGeom>
            <a:avLst/>
            <a:gdLst/>
            <a:ahLst/>
            <a:cxnLst/>
            <a:rect l="l" t="t" r="r" b="b"/>
            <a:pathLst>
              <a:path w="186345" h="580062">
                <a:moveTo>
                  <a:pt x="0" y="0"/>
                </a:moveTo>
                <a:lnTo>
                  <a:pt x="186345" y="0"/>
                </a:lnTo>
                <a:lnTo>
                  <a:pt x="186345" y="580063"/>
                </a:lnTo>
                <a:lnTo>
                  <a:pt x="0" y="580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3" name="Freeform 23"/>
          <p:cNvSpPr/>
          <p:nvPr/>
        </p:nvSpPr>
        <p:spPr>
          <a:xfrm>
            <a:off x="2202938" y="6848180"/>
            <a:ext cx="2396566" cy="2766945"/>
          </a:xfrm>
          <a:custGeom>
            <a:avLst/>
            <a:gdLst/>
            <a:ahLst/>
            <a:cxnLst/>
            <a:rect l="l" t="t" r="r" b="b"/>
            <a:pathLst>
              <a:path w="2396566" h="2766945">
                <a:moveTo>
                  <a:pt x="0" y="0"/>
                </a:moveTo>
                <a:lnTo>
                  <a:pt x="2396566" y="0"/>
                </a:lnTo>
                <a:lnTo>
                  <a:pt x="2396566" y="2766945"/>
                </a:lnTo>
                <a:lnTo>
                  <a:pt x="0" y="27669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4" name="Freeform 24"/>
          <p:cNvSpPr/>
          <p:nvPr/>
        </p:nvSpPr>
        <p:spPr>
          <a:xfrm>
            <a:off x="13705569" y="7507812"/>
            <a:ext cx="1938107" cy="2107314"/>
          </a:xfrm>
          <a:custGeom>
            <a:avLst/>
            <a:gdLst/>
            <a:ahLst/>
            <a:cxnLst/>
            <a:rect l="l" t="t" r="r" b="b"/>
            <a:pathLst>
              <a:path w="1938107" h="2107314">
                <a:moveTo>
                  <a:pt x="0" y="0"/>
                </a:moveTo>
                <a:lnTo>
                  <a:pt x="1938107" y="0"/>
                </a:lnTo>
                <a:lnTo>
                  <a:pt x="1938107" y="2107313"/>
                </a:lnTo>
                <a:lnTo>
                  <a:pt x="0" y="21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7993" t="-16033" r="-67298" b="-1086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5" name="TextBox 25"/>
          <p:cNvSpPr txBox="1"/>
          <p:nvPr/>
        </p:nvSpPr>
        <p:spPr>
          <a:xfrm>
            <a:off x="5051437" y="1426427"/>
            <a:ext cx="4696257" cy="23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803" b="1">
                <a:solidFill>
                  <a:srgbClr val="1313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www.grupof_microarquitectura.com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93296" y="2385467"/>
            <a:ext cx="12663257" cy="81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1"/>
              </a:lnSpc>
            </a:pPr>
            <a:r>
              <a:rPr lang="en-US" sz="631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 Skylake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79182" y="3246967"/>
            <a:ext cx="3751295" cy="48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6"/>
              </a:lnSpc>
              <a:spcBef>
                <a:spcPct val="0"/>
              </a:spcBef>
            </a:pPr>
            <a:r>
              <a:rPr lang="en-US" sz="288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Incluye: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758056" y="4090303"/>
            <a:ext cx="3052564" cy="70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0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1:1: macrooperaciones simples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58056" y="5465405"/>
            <a:ext cx="3052564" cy="34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0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microoperación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98643" y="4109353"/>
            <a:ext cx="3052564" cy="70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0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1:4: macrooperaciones complejas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98643" y="5513030"/>
            <a:ext cx="3052564" cy="34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0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1–4 microops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72470" y="4659138"/>
            <a:ext cx="2786084" cy="106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0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instrucciones microcodificadas complejas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39229" y="4196710"/>
            <a:ext cx="3052564" cy="35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  <a:spcBef>
                <a:spcPct val="0"/>
              </a:spcBef>
            </a:pPr>
            <a:r>
              <a:rPr lang="en-US" sz="21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MSROM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61693" y="7722590"/>
            <a:ext cx="3216552" cy="70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0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Macrooperaciones &gt;4 microops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617433" y="9268160"/>
            <a:ext cx="3462066" cy="34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0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microops por ciclo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39944" y="7787923"/>
            <a:ext cx="3052564" cy="72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  <a:spcBef>
                <a:spcPct val="0"/>
              </a:spcBef>
            </a:pPr>
            <a:r>
              <a:rPr lang="en-US" sz="21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Ancho de banda máximo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21176" y="9067031"/>
            <a:ext cx="3497586" cy="69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20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Múltiples ciclos/ramificaciones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44162" y="0"/>
            <a:ext cx="6815138" cy="10287000"/>
          </a:xfrm>
          <a:custGeom>
            <a:avLst/>
            <a:gdLst/>
            <a:ahLst/>
            <a:cxnLst/>
            <a:rect l="l" t="t" r="r" b="b"/>
            <a:pathLst>
              <a:path w="6815138" h="10287000">
                <a:moveTo>
                  <a:pt x="0" y="0"/>
                </a:moveTo>
                <a:lnTo>
                  <a:pt x="6815138" y="0"/>
                </a:lnTo>
                <a:lnTo>
                  <a:pt x="6815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1028700" y="3918174"/>
            <a:ext cx="8784122" cy="26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Diagrama de microarquitectura Intel Skylake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585" y="3872421"/>
            <a:ext cx="17062830" cy="279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7"/>
              </a:lnSpc>
            </a:pPr>
            <a:r>
              <a:rPr lang="en-US" sz="11236" b="1">
                <a:solidFill>
                  <a:srgbClr val="FFF6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GRACIAS 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64" y="1688182"/>
            <a:ext cx="1541302" cy="15413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29640" y="505915"/>
            <a:ext cx="8828719" cy="80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61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Índice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9964" y="3884381"/>
            <a:ext cx="1541302" cy="154130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9964" y="6077040"/>
            <a:ext cx="1541302" cy="15413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99055" y="2190149"/>
            <a:ext cx="803119" cy="65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503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9055" y="4382808"/>
            <a:ext cx="803119" cy="65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503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9055" y="6579007"/>
            <a:ext cx="803119" cy="65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503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41502" y="2072155"/>
            <a:ext cx="4438102" cy="84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33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¿Qué es la microarquitectura?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41502" y="4421307"/>
            <a:ext cx="4438102" cy="436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33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Datos históricos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41502" y="6384658"/>
            <a:ext cx="4438102" cy="84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33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de una microarquitectura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04327" y="1838792"/>
            <a:ext cx="5856236" cy="125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33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Técnicas de organización y optimización en la microarquitectura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8094592"/>
            <a:ext cx="1541302" cy="154130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72292" y="8596559"/>
            <a:ext cx="803119" cy="65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503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41502" y="8480335"/>
            <a:ext cx="4438102" cy="436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33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Fases de diseño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506771" y="1688182"/>
            <a:ext cx="1541302" cy="154130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506771" y="3884381"/>
            <a:ext cx="1541302" cy="154130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06771" y="6077040"/>
            <a:ext cx="1541302" cy="154130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875863" y="2190149"/>
            <a:ext cx="803119" cy="65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503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875863" y="4382808"/>
            <a:ext cx="803119" cy="65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503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75863" y="6579007"/>
            <a:ext cx="803119" cy="65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503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505507" y="8094592"/>
            <a:ext cx="1541302" cy="154130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849100" y="8596559"/>
            <a:ext cx="803119" cy="65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503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404327" y="4421307"/>
            <a:ext cx="4438102" cy="436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33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404327" y="6384658"/>
            <a:ext cx="5580170" cy="84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33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Predicción de salto y ejecución especulativa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404327" y="8275547"/>
            <a:ext cx="5580170" cy="125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33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Microarquitecturas Modernas: AMD Zen 2 vs Intel Skylake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15791" y="-1750327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98226" y="361611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4"/>
                </a:lnTo>
                <a:lnTo>
                  <a:pt x="0" y="1355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4" name="Group 4"/>
          <p:cNvGrpSpPr/>
          <p:nvPr/>
        </p:nvGrpSpPr>
        <p:grpSpPr>
          <a:xfrm>
            <a:off x="6725603" y="5105400"/>
            <a:ext cx="4836795" cy="48367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6814" y="0"/>
                  </a:moveTo>
                  <a:lnTo>
                    <a:pt x="775985" y="0"/>
                  </a:lnTo>
                  <a:cubicBezTo>
                    <a:pt x="796318" y="0"/>
                    <a:pt x="812800" y="16482"/>
                    <a:pt x="812800" y="36814"/>
                  </a:cubicBezTo>
                  <a:lnTo>
                    <a:pt x="812800" y="775985"/>
                  </a:lnTo>
                  <a:cubicBezTo>
                    <a:pt x="812800" y="796318"/>
                    <a:pt x="796318" y="812800"/>
                    <a:pt x="775985" y="812800"/>
                  </a:cubicBezTo>
                  <a:lnTo>
                    <a:pt x="36814" y="812800"/>
                  </a:lnTo>
                  <a:cubicBezTo>
                    <a:pt x="16482" y="812800"/>
                    <a:pt x="0" y="796318"/>
                    <a:pt x="0" y="775985"/>
                  </a:cubicBezTo>
                  <a:lnTo>
                    <a:pt x="0" y="36814"/>
                  </a:lnTo>
                  <a:cubicBezTo>
                    <a:pt x="0" y="16482"/>
                    <a:pt x="16482" y="0"/>
                    <a:pt x="36814" y="0"/>
                  </a:cubicBezTo>
                  <a:close/>
                </a:path>
              </a:pathLst>
            </a:custGeom>
            <a:blipFill>
              <a:blip r:embed="rId5"/>
              <a:stretch>
                <a:fillRect l="-697" r="-697"/>
              </a:stretch>
            </a:blipFill>
            <a:ln w="85725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51437" y="1426427"/>
            <a:ext cx="4696257" cy="23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803" b="1">
                <a:solidFill>
                  <a:srgbClr val="1313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www.grupof_microarquitectura.com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2501" y="2265420"/>
            <a:ext cx="15072025" cy="8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61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¿Qué es la microarquitectura?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58687" y="3521720"/>
            <a:ext cx="12574923" cy="75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8"/>
              </a:lnSpc>
            </a:pPr>
            <a:r>
              <a:rPr lang="en-US" sz="3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la implementación de una ISA (Arquitectura de Conjunto de Instrucciones) en un procesador.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8226" y="361611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4"/>
                </a:lnTo>
                <a:lnTo>
                  <a:pt x="0" y="13554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2810512" y="7463155"/>
            <a:ext cx="2689993" cy="2646281"/>
          </a:xfrm>
          <a:custGeom>
            <a:avLst/>
            <a:gdLst/>
            <a:ahLst/>
            <a:cxnLst/>
            <a:rect l="l" t="t" r="r" b="b"/>
            <a:pathLst>
              <a:path w="2689993" h="2646281">
                <a:moveTo>
                  <a:pt x="0" y="0"/>
                </a:moveTo>
                <a:lnTo>
                  <a:pt x="2689993" y="0"/>
                </a:lnTo>
                <a:lnTo>
                  <a:pt x="2689993" y="2646281"/>
                </a:lnTo>
                <a:lnTo>
                  <a:pt x="0" y="2646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12755472" y="7502658"/>
            <a:ext cx="2752958" cy="2646281"/>
          </a:xfrm>
          <a:custGeom>
            <a:avLst/>
            <a:gdLst/>
            <a:ahLst/>
            <a:cxnLst/>
            <a:rect l="l" t="t" r="r" b="b"/>
            <a:pathLst>
              <a:path w="2752958" h="2646281">
                <a:moveTo>
                  <a:pt x="0" y="0"/>
                </a:moveTo>
                <a:lnTo>
                  <a:pt x="2752958" y="0"/>
                </a:lnTo>
                <a:lnTo>
                  <a:pt x="2752958" y="2646281"/>
                </a:lnTo>
                <a:lnTo>
                  <a:pt x="0" y="2646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 rot="-5400000">
            <a:off x="8886148" y="3141090"/>
            <a:ext cx="518318" cy="5316080"/>
          </a:xfrm>
          <a:custGeom>
            <a:avLst/>
            <a:gdLst/>
            <a:ahLst/>
            <a:cxnLst/>
            <a:rect l="l" t="t" r="r" b="b"/>
            <a:pathLst>
              <a:path w="518318" h="5316080">
                <a:moveTo>
                  <a:pt x="0" y="0"/>
                </a:moveTo>
                <a:lnTo>
                  <a:pt x="518318" y="0"/>
                </a:lnTo>
                <a:lnTo>
                  <a:pt x="518318" y="5316080"/>
                </a:lnTo>
                <a:lnTo>
                  <a:pt x="0" y="53160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6" name="Group 6"/>
          <p:cNvGrpSpPr/>
          <p:nvPr/>
        </p:nvGrpSpPr>
        <p:grpSpPr>
          <a:xfrm>
            <a:off x="2251568" y="4552801"/>
            <a:ext cx="3808962" cy="2492657"/>
            <a:chOff x="0" y="0"/>
            <a:chExt cx="933526" cy="610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3526" cy="610917"/>
            </a:xfrm>
            <a:custGeom>
              <a:avLst/>
              <a:gdLst/>
              <a:ahLst/>
              <a:cxnLst/>
              <a:rect l="l" t="t" r="r" b="b"/>
              <a:pathLst>
                <a:path w="933526" h="610917">
                  <a:moveTo>
                    <a:pt x="103660" y="0"/>
                  </a:moveTo>
                  <a:lnTo>
                    <a:pt x="829866" y="0"/>
                  </a:lnTo>
                  <a:cubicBezTo>
                    <a:pt x="857358" y="0"/>
                    <a:pt x="883725" y="10921"/>
                    <a:pt x="903165" y="30361"/>
                  </a:cubicBezTo>
                  <a:cubicBezTo>
                    <a:pt x="922605" y="49801"/>
                    <a:pt x="933526" y="76168"/>
                    <a:pt x="933526" y="103660"/>
                  </a:cubicBezTo>
                  <a:lnTo>
                    <a:pt x="933526" y="507257"/>
                  </a:lnTo>
                  <a:cubicBezTo>
                    <a:pt x="933526" y="564507"/>
                    <a:pt x="887116" y="610917"/>
                    <a:pt x="829866" y="610917"/>
                  </a:cubicBezTo>
                  <a:lnTo>
                    <a:pt x="103660" y="610917"/>
                  </a:lnTo>
                  <a:cubicBezTo>
                    <a:pt x="76168" y="610917"/>
                    <a:pt x="49801" y="599996"/>
                    <a:pt x="30361" y="580556"/>
                  </a:cubicBezTo>
                  <a:cubicBezTo>
                    <a:pt x="10921" y="561116"/>
                    <a:pt x="0" y="534749"/>
                    <a:pt x="0" y="507257"/>
                  </a:cubicBezTo>
                  <a:lnTo>
                    <a:pt x="0" y="103660"/>
                  </a:lnTo>
                  <a:cubicBezTo>
                    <a:pt x="0" y="76168"/>
                    <a:pt x="10921" y="49801"/>
                    <a:pt x="30361" y="30361"/>
                  </a:cubicBezTo>
                  <a:cubicBezTo>
                    <a:pt x="49801" y="10921"/>
                    <a:pt x="76168" y="0"/>
                    <a:pt x="1036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933526" cy="572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27470" y="4552801"/>
            <a:ext cx="3808962" cy="2492657"/>
            <a:chOff x="0" y="0"/>
            <a:chExt cx="933526" cy="6109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3526" cy="610917"/>
            </a:xfrm>
            <a:custGeom>
              <a:avLst/>
              <a:gdLst/>
              <a:ahLst/>
              <a:cxnLst/>
              <a:rect l="l" t="t" r="r" b="b"/>
              <a:pathLst>
                <a:path w="933526" h="610917">
                  <a:moveTo>
                    <a:pt x="103660" y="0"/>
                  </a:moveTo>
                  <a:lnTo>
                    <a:pt x="829866" y="0"/>
                  </a:lnTo>
                  <a:cubicBezTo>
                    <a:pt x="857358" y="0"/>
                    <a:pt x="883725" y="10921"/>
                    <a:pt x="903165" y="30361"/>
                  </a:cubicBezTo>
                  <a:cubicBezTo>
                    <a:pt x="922605" y="49801"/>
                    <a:pt x="933526" y="76168"/>
                    <a:pt x="933526" y="103660"/>
                  </a:cubicBezTo>
                  <a:lnTo>
                    <a:pt x="933526" y="507257"/>
                  </a:lnTo>
                  <a:cubicBezTo>
                    <a:pt x="933526" y="564507"/>
                    <a:pt x="887116" y="610917"/>
                    <a:pt x="829866" y="610917"/>
                  </a:cubicBezTo>
                  <a:lnTo>
                    <a:pt x="103660" y="610917"/>
                  </a:lnTo>
                  <a:cubicBezTo>
                    <a:pt x="76168" y="610917"/>
                    <a:pt x="49801" y="599996"/>
                    <a:pt x="30361" y="580556"/>
                  </a:cubicBezTo>
                  <a:cubicBezTo>
                    <a:pt x="10921" y="561116"/>
                    <a:pt x="0" y="534749"/>
                    <a:pt x="0" y="507257"/>
                  </a:cubicBezTo>
                  <a:lnTo>
                    <a:pt x="0" y="103660"/>
                  </a:lnTo>
                  <a:cubicBezTo>
                    <a:pt x="0" y="76168"/>
                    <a:pt x="10921" y="49801"/>
                    <a:pt x="30361" y="30361"/>
                  </a:cubicBezTo>
                  <a:cubicBezTo>
                    <a:pt x="49801" y="10921"/>
                    <a:pt x="76168" y="0"/>
                    <a:pt x="1036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933526" cy="572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810079" y="6294946"/>
            <a:ext cx="2241167" cy="2241167"/>
          </a:xfrm>
          <a:custGeom>
            <a:avLst/>
            <a:gdLst/>
            <a:ahLst/>
            <a:cxnLst/>
            <a:rect l="l" t="t" r="r" b="b"/>
            <a:pathLst>
              <a:path w="2241167" h="2241167">
                <a:moveTo>
                  <a:pt x="0" y="0"/>
                </a:moveTo>
                <a:lnTo>
                  <a:pt x="2241167" y="0"/>
                </a:lnTo>
                <a:lnTo>
                  <a:pt x="2241167" y="2241168"/>
                </a:lnTo>
                <a:lnTo>
                  <a:pt x="0" y="2241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3" name="TextBox 13"/>
          <p:cNvSpPr txBox="1"/>
          <p:nvPr/>
        </p:nvSpPr>
        <p:spPr>
          <a:xfrm>
            <a:off x="5648735" y="2820811"/>
            <a:ext cx="6990530" cy="61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489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Datos históricos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5635" y="3791494"/>
            <a:ext cx="2424373" cy="61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3"/>
              </a:lnSpc>
              <a:spcBef>
                <a:spcPct val="0"/>
              </a:spcBef>
            </a:pPr>
            <a:r>
              <a:rPr lang="en-US" sz="361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1980's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54052" y="4847500"/>
            <a:ext cx="2955798" cy="202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90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Complejidad impulsa la arquitectura RISC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43322" y="3791494"/>
            <a:ext cx="2424373" cy="61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3"/>
              </a:lnSpc>
              <a:spcBef>
                <a:spcPct val="0"/>
              </a:spcBef>
            </a:pPr>
            <a:r>
              <a:rPr lang="en-US" sz="361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1971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8354" y="4902583"/>
            <a:ext cx="3596805" cy="157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 4004, primer microprocesador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15791" y="-1750327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98226" y="361611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4"/>
                </a:lnTo>
                <a:lnTo>
                  <a:pt x="0" y="1355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4" name="Group 4"/>
          <p:cNvGrpSpPr/>
          <p:nvPr/>
        </p:nvGrpSpPr>
        <p:grpSpPr>
          <a:xfrm>
            <a:off x="6117854" y="3710955"/>
            <a:ext cx="5738420" cy="1637017"/>
            <a:chOff x="0" y="0"/>
            <a:chExt cx="1511353" cy="4311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1353" cy="431149"/>
            </a:xfrm>
            <a:custGeom>
              <a:avLst/>
              <a:gdLst/>
              <a:ahLst/>
              <a:cxnLst/>
              <a:rect l="l" t="t" r="r" b="b"/>
              <a:pathLst>
                <a:path w="1511353" h="431149">
                  <a:moveTo>
                    <a:pt x="68806" y="0"/>
                  </a:moveTo>
                  <a:lnTo>
                    <a:pt x="1442547" y="0"/>
                  </a:lnTo>
                  <a:cubicBezTo>
                    <a:pt x="1460796" y="0"/>
                    <a:pt x="1478297" y="7249"/>
                    <a:pt x="1491200" y="20153"/>
                  </a:cubicBezTo>
                  <a:cubicBezTo>
                    <a:pt x="1504104" y="33056"/>
                    <a:pt x="1511353" y="50558"/>
                    <a:pt x="1511353" y="68806"/>
                  </a:cubicBezTo>
                  <a:lnTo>
                    <a:pt x="1511353" y="362343"/>
                  </a:lnTo>
                  <a:cubicBezTo>
                    <a:pt x="1511353" y="380591"/>
                    <a:pt x="1504104" y="398092"/>
                    <a:pt x="1491200" y="410996"/>
                  </a:cubicBezTo>
                  <a:cubicBezTo>
                    <a:pt x="1478297" y="423899"/>
                    <a:pt x="1460796" y="431149"/>
                    <a:pt x="1442547" y="431149"/>
                  </a:cubicBezTo>
                  <a:lnTo>
                    <a:pt x="68806" y="431149"/>
                  </a:lnTo>
                  <a:cubicBezTo>
                    <a:pt x="50558" y="431149"/>
                    <a:pt x="33056" y="423899"/>
                    <a:pt x="20153" y="410996"/>
                  </a:cubicBezTo>
                  <a:cubicBezTo>
                    <a:pt x="7249" y="398092"/>
                    <a:pt x="0" y="380591"/>
                    <a:pt x="0" y="362343"/>
                  </a:cubicBezTo>
                  <a:lnTo>
                    <a:pt x="0" y="68806"/>
                  </a:lnTo>
                  <a:cubicBezTo>
                    <a:pt x="0" y="50558"/>
                    <a:pt x="7249" y="33056"/>
                    <a:pt x="20153" y="20153"/>
                  </a:cubicBezTo>
                  <a:cubicBezTo>
                    <a:pt x="33056" y="7249"/>
                    <a:pt x="50558" y="0"/>
                    <a:pt x="688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511353" cy="39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17854" y="5900422"/>
            <a:ext cx="5738420" cy="1637017"/>
            <a:chOff x="0" y="0"/>
            <a:chExt cx="1511353" cy="4311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1353" cy="431149"/>
            </a:xfrm>
            <a:custGeom>
              <a:avLst/>
              <a:gdLst/>
              <a:ahLst/>
              <a:cxnLst/>
              <a:rect l="l" t="t" r="r" b="b"/>
              <a:pathLst>
                <a:path w="1511353" h="431149">
                  <a:moveTo>
                    <a:pt x="68806" y="0"/>
                  </a:moveTo>
                  <a:lnTo>
                    <a:pt x="1442547" y="0"/>
                  </a:lnTo>
                  <a:cubicBezTo>
                    <a:pt x="1460796" y="0"/>
                    <a:pt x="1478297" y="7249"/>
                    <a:pt x="1491200" y="20153"/>
                  </a:cubicBezTo>
                  <a:cubicBezTo>
                    <a:pt x="1504104" y="33056"/>
                    <a:pt x="1511353" y="50558"/>
                    <a:pt x="1511353" y="68806"/>
                  </a:cubicBezTo>
                  <a:lnTo>
                    <a:pt x="1511353" y="362343"/>
                  </a:lnTo>
                  <a:cubicBezTo>
                    <a:pt x="1511353" y="380591"/>
                    <a:pt x="1504104" y="398092"/>
                    <a:pt x="1491200" y="410996"/>
                  </a:cubicBezTo>
                  <a:cubicBezTo>
                    <a:pt x="1478297" y="423899"/>
                    <a:pt x="1460796" y="431149"/>
                    <a:pt x="1442547" y="431149"/>
                  </a:cubicBezTo>
                  <a:lnTo>
                    <a:pt x="68806" y="431149"/>
                  </a:lnTo>
                  <a:cubicBezTo>
                    <a:pt x="50558" y="431149"/>
                    <a:pt x="33056" y="423899"/>
                    <a:pt x="20153" y="410996"/>
                  </a:cubicBezTo>
                  <a:cubicBezTo>
                    <a:pt x="7249" y="398092"/>
                    <a:pt x="0" y="380591"/>
                    <a:pt x="0" y="362343"/>
                  </a:cubicBezTo>
                  <a:lnTo>
                    <a:pt x="0" y="68806"/>
                  </a:lnTo>
                  <a:cubicBezTo>
                    <a:pt x="0" y="50558"/>
                    <a:pt x="7249" y="33056"/>
                    <a:pt x="20153" y="20153"/>
                  </a:cubicBezTo>
                  <a:cubicBezTo>
                    <a:pt x="33056" y="7249"/>
                    <a:pt x="50558" y="0"/>
                    <a:pt x="688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511353" cy="39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117854" y="8089889"/>
            <a:ext cx="5738420" cy="1637017"/>
            <a:chOff x="0" y="0"/>
            <a:chExt cx="1511353" cy="431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1353" cy="431149"/>
            </a:xfrm>
            <a:custGeom>
              <a:avLst/>
              <a:gdLst/>
              <a:ahLst/>
              <a:cxnLst/>
              <a:rect l="l" t="t" r="r" b="b"/>
              <a:pathLst>
                <a:path w="1511353" h="431149">
                  <a:moveTo>
                    <a:pt x="68806" y="0"/>
                  </a:moveTo>
                  <a:lnTo>
                    <a:pt x="1442547" y="0"/>
                  </a:lnTo>
                  <a:cubicBezTo>
                    <a:pt x="1460796" y="0"/>
                    <a:pt x="1478297" y="7249"/>
                    <a:pt x="1491200" y="20153"/>
                  </a:cubicBezTo>
                  <a:cubicBezTo>
                    <a:pt x="1504104" y="33056"/>
                    <a:pt x="1511353" y="50558"/>
                    <a:pt x="1511353" y="68806"/>
                  </a:cubicBezTo>
                  <a:lnTo>
                    <a:pt x="1511353" y="362343"/>
                  </a:lnTo>
                  <a:cubicBezTo>
                    <a:pt x="1511353" y="380591"/>
                    <a:pt x="1504104" y="398092"/>
                    <a:pt x="1491200" y="410996"/>
                  </a:cubicBezTo>
                  <a:cubicBezTo>
                    <a:pt x="1478297" y="423899"/>
                    <a:pt x="1460796" y="431149"/>
                    <a:pt x="1442547" y="431149"/>
                  </a:cubicBezTo>
                  <a:lnTo>
                    <a:pt x="68806" y="431149"/>
                  </a:lnTo>
                  <a:cubicBezTo>
                    <a:pt x="50558" y="431149"/>
                    <a:pt x="33056" y="423899"/>
                    <a:pt x="20153" y="410996"/>
                  </a:cubicBezTo>
                  <a:cubicBezTo>
                    <a:pt x="7249" y="398092"/>
                    <a:pt x="0" y="380591"/>
                    <a:pt x="0" y="362343"/>
                  </a:cubicBezTo>
                  <a:lnTo>
                    <a:pt x="0" y="68806"/>
                  </a:lnTo>
                  <a:cubicBezTo>
                    <a:pt x="0" y="50558"/>
                    <a:pt x="7249" y="33056"/>
                    <a:pt x="20153" y="20153"/>
                  </a:cubicBezTo>
                  <a:cubicBezTo>
                    <a:pt x="33056" y="7249"/>
                    <a:pt x="50558" y="0"/>
                    <a:pt x="688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511353" cy="39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624356" y="7284096"/>
            <a:ext cx="2479630" cy="2479630"/>
          </a:xfrm>
          <a:custGeom>
            <a:avLst/>
            <a:gdLst/>
            <a:ahLst/>
            <a:cxnLst/>
            <a:rect l="l" t="t" r="r" b="b"/>
            <a:pathLst>
              <a:path w="2479630" h="2479630">
                <a:moveTo>
                  <a:pt x="0" y="0"/>
                </a:moveTo>
                <a:lnTo>
                  <a:pt x="2479630" y="0"/>
                </a:lnTo>
                <a:lnTo>
                  <a:pt x="2479630" y="2479630"/>
                </a:lnTo>
                <a:lnTo>
                  <a:pt x="0" y="2479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4" name="Freeform 14"/>
          <p:cNvSpPr/>
          <p:nvPr/>
        </p:nvSpPr>
        <p:spPr>
          <a:xfrm>
            <a:off x="12745264" y="7076536"/>
            <a:ext cx="2873697" cy="2894750"/>
          </a:xfrm>
          <a:custGeom>
            <a:avLst/>
            <a:gdLst/>
            <a:ahLst/>
            <a:cxnLst/>
            <a:rect l="l" t="t" r="r" b="b"/>
            <a:pathLst>
              <a:path w="2873697" h="2894750">
                <a:moveTo>
                  <a:pt x="0" y="0"/>
                </a:moveTo>
                <a:lnTo>
                  <a:pt x="2873697" y="0"/>
                </a:lnTo>
                <a:lnTo>
                  <a:pt x="2873697" y="2894750"/>
                </a:lnTo>
                <a:lnTo>
                  <a:pt x="0" y="2894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5" name="TextBox 15"/>
          <p:cNvSpPr txBox="1"/>
          <p:nvPr/>
        </p:nvSpPr>
        <p:spPr>
          <a:xfrm>
            <a:off x="5051437" y="1426427"/>
            <a:ext cx="4696257" cy="23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803" b="1">
                <a:solidFill>
                  <a:srgbClr val="1313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www.grupof_microarquitectura.com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44064" y="2352866"/>
            <a:ext cx="13686001" cy="8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61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de una microarquitectura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07342" y="4066116"/>
            <a:ext cx="4359445" cy="93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sz="27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Ajuste de parámetros de diseño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07342" y="6229384"/>
            <a:ext cx="4359445" cy="93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sz="27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Exploración del espacio de diseño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07342" y="8670914"/>
            <a:ext cx="4359445" cy="45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sz="27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Desafíos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15791" y="-1750327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98226" y="258740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3"/>
                </a:lnTo>
                <a:lnTo>
                  <a:pt x="0" y="1355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4" name="Group 4"/>
          <p:cNvGrpSpPr/>
          <p:nvPr/>
        </p:nvGrpSpPr>
        <p:grpSpPr>
          <a:xfrm>
            <a:off x="2358905" y="3822206"/>
            <a:ext cx="3497586" cy="2016235"/>
            <a:chOff x="0" y="0"/>
            <a:chExt cx="921175" cy="5310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51437" y="1426427"/>
            <a:ext cx="4696257" cy="23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803" b="1">
                <a:solidFill>
                  <a:srgbClr val="1313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www.grupof_microarquitectura.com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640" y="2496886"/>
            <a:ext cx="8828719" cy="8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61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FASES DE DISEÑO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82006" y="4322997"/>
            <a:ext cx="2651383" cy="96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Selección del ISA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210112" y="3822206"/>
            <a:ext cx="3497586" cy="2016235"/>
            <a:chOff x="0" y="0"/>
            <a:chExt cx="921175" cy="5310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33214" y="4075347"/>
            <a:ext cx="2651383" cy="14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Definición de bloques funcionales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061320" y="3822206"/>
            <a:ext cx="3497586" cy="2016235"/>
            <a:chOff x="0" y="0"/>
            <a:chExt cx="921175" cy="5310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484421" y="4075347"/>
            <a:ext cx="2651383" cy="14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Organización del flujo de ejecución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358905" y="6905241"/>
            <a:ext cx="3497586" cy="2016235"/>
            <a:chOff x="0" y="0"/>
            <a:chExt cx="921175" cy="5310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782006" y="7406033"/>
            <a:ext cx="2651383" cy="96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Optimización final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210112" y="6905241"/>
            <a:ext cx="3497586" cy="2016235"/>
            <a:chOff x="0" y="0"/>
            <a:chExt cx="921175" cy="5310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633214" y="7158383"/>
            <a:ext cx="2651383" cy="14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Simulación y ajuste de parámetros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061320" y="6905241"/>
            <a:ext cx="3497586" cy="2016235"/>
            <a:chOff x="0" y="0"/>
            <a:chExt cx="921175" cy="5310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21175" cy="531025"/>
            </a:xfrm>
            <a:custGeom>
              <a:avLst/>
              <a:gdLst/>
              <a:ahLst/>
              <a:cxnLst/>
              <a:rect l="l" t="t" r="r" b="b"/>
              <a:pathLst>
                <a:path w="921175" h="531025">
                  <a:moveTo>
                    <a:pt x="112889" y="0"/>
                  </a:moveTo>
                  <a:lnTo>
                    <a:pt x="808286" y="0"/>
                  </a:lnTo>
                  <a:cubicBezTo>
                    <a:pt x="870633" y="0"/>
                    <a:pt x="921175" y="50542"/>
                    <a:pt x="921175" y="112889"/>
                  </a:cubicBezTo>
                  <a:lnTo>
                    <a:pt x="921175" y="418136"/>
                  </a:lnTo>
                  <a:cubicBezTo>
                    <a:pt x="921175" y="480483"/>
                    <a:pt x="870633" y="531025"/>
                    <a:pt x="808286" y="531025"/>
                  </a:cubicBezTo>
                  <a:lnTo>
                    <a:pt x="112889" y="531025"/>
                  </a:lnTo>
                  <a:cubicBezTo>
                    <a:pt x="82949" y="531025"/>
                    <a:pt x="54235" y="519131"/>
                    <a:pt x="33064" y="497961"/>
                  </a:cubicBezTo>
                  <a:cubicBezTo>
                    <a:pt x="11894" y="476790"/>
                    <a:pt x="0" y="448076"/>
                    <a:pt x="0" y="418136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530D2">
                      <a:alpha val="100000"/>
                    </a:srgbClr>
                  </a:gs>
                  <a:gs pos="50000">
                    <a:srgbClr val="529CF4">
                      <a:alpha val="100000"/>
                    </a:srgbClr>
                  </a:gs>
                  <a:gs pos="100000">
                    <a:srgbClr val="DAE8FC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8100"/>
              <a:ext cx="921175" cy="4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186094" y="7158383"/>
            <a:ext cx="3248039" cy="14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modular y descripción abstracta</a:t>
            </a:r>
          </a:p>
        </p:txBody>
      </p:sp>
      <p:sp>
        <p:nvSpPr>
          <p:cNvPr id="30" name="AutoShape 30"/>
          <p:cNvSpPr/>
          <p:nvPr/>
        </p:nvSpPr>
        <p:spPr>
          <a:xfrm>
            <a:off x="6013279" y="4811274"/>
            <a:ext cx="1040045" cy="0"/>
          </a:xfrm>
          <a:prstGeom prst="line">
            <a:avLst/>
          </a:prstGeom>
          <a:ln w="133350" cap="flat">
            <a:gradFill>
              <a:gsLst>
                <a:gs pos="0">
                  <a:srgbClr val="9530D2">
                    <a:alpha val="100000"/>
                  </a:srgbClr>
                </a:gs>
                <a:gs pos="50000">
                  <a:srgbClr val="529CF4">
                    <a:alpha val="100000"/>
                  </a:srgbClr>
                </a:gs>
                <a:gs pos="100000">
                  <a:srgbClr val="DAE8FC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C"/>
          </a:p>
        </p:txBody>
      </p:sp>
      <p:sp>
        <p:nvSpPr>
          <p:cNvPr id="31" name="AutoShape 31"/>
          <p:cNvSpPr/>
          <p:nvPr/>
        </p:nvSpPr>
        <p:spPr>
          <a:xfrm>
            <a:off x="10860099" y="4811274"/>
            <a:ext cx="1040045" cy="0"/>
          </a:xfrm>
          <a:prstGeom prst="line">
            <a:avLst/>
          </a:prstGeom>
          <a:ln w="133350" cap="flat">
            <a:gradFill>
              <a:gsLst>
                <a:gs pos="0">
                  <a:srgbClr val="9530D2">
                    <a:alpha val="100000"/>
                  </a:srgbClr>
                </a:gs>
                <a:gs pos="50000">
                  <a:srgbClr val="529CF4">
                    <a:alpha val="100000"/>
                  </a:srgbClr>
                </a:gs>
                <a:gs pos="100000">
                  <a:srgbClr val="DAE8FC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C"/>
          </a:p>
        </p:txBody>
      </p:sp>
      <p:sp>
        <p:nvSpPr>
          <p:cNvPr id="32" name="AutoShape 32"/>
          <p:cNvSpPr/>
          <p:nvPr/>
        </p:nvSpPr>
        <p:spPr>
          <a:xfrm>
            <a:off x="13810113" y="6006118"/>
            <a:ext cx="0" cy="731447"/>
          </a:xfrm>
          <a:prstGeom prst="line">
            <a:avLst/>
          </a:prstGeom>
          <a:ln w="133350" cap="flat">
            <a:gradFill>
              <a:gsLst>
                <a:gs pos="0">
                  <a:srgbClr val="9530D2">
                    <a:alpha val="100000"/>
                  </a:srgbClr>
                </a:gs>
                <a:gs pos="50000">
                  <a:srgbClr val="529CF4">
                    <a:alpha val="100000"/>
                  </a:srgbClr>
                </a:gs>
                <a:gs pos="100000">
                  <a:srgbClr val="DAE8FC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C"/>
          </a:p>
        </p:txBody>
      </p:sp>
      <p:sp>
        <p:nvSpPr>
          <p:cNvPr id="33" name="AutoShape 33"/>
          <p:cNvSpPr/>
          <p:nvPr/>
        </p:nvSpPr>
        <p:spPr>
          <a:xfrm>
            <a:off x="6015473" y="7913359"/>
            <a:ext cx="1040045" cy="0"/>
          </a:xfrm>
          <a:prstGeom prst="line">
            <a:avLst/>
          </a:prstGeom>
          <a:ln w="133350" cap="flat">
            <a:gradFill>
              <a:gsLst>
                <a:gs pos="0">
                  <a:srgbClr val="9530D2">
                    <a:alpha val="100000"/>
                  </a:srgbClr>
                </a:gs>
                <a:gs pos="50000">
                  <a:srgbClr val="529CF4">
                    <a:alpha val="100000"/>
                  </a:srgbClr>
                </a:gs>
                <a:gs pos="100000">
                  <a:srgbClr val="DAE8FC">
                    <a:alpha val="100000"/>
                  </a:srgbClr>
                </a:gs>
              </a:gsLst>
              <a:lin ang="0"/>
            </a:gra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es-EC"/>
          </a:p>
        </p:txBody>
      </p:sp>
      <p:sp>
        <p:nvSpPr>
          <p:cNvPr id="34" name="AutoShape 34"/>
          <p:cNvSpPr/>
          <p:nvPr/>
        </p:nvSpPr>
        <p:spPr>
          <a:xfrm>
            <a:off x="10862293" y="7913359"/>
            <a:ext cx="1040045" cy="0"/>
          </a:xfrm>
          <a:prstGeom prst="line">
            <a:avLst/>
          </a:prstGeom>
          <a:ln w="133350" cap="flat">
            <a:gradFill>
              <a:gsLst>
                <a:gs pos="0">
                  <a:srgbClr val="9530D2">
                    <a:alpha val="100000"/>
                  </a:srgbClr>
                </a:gs>
                <a:gs pos="50000">
                  <a:srgbClr val="529CF4">
                    <a:alpha val="100000"/>
                  </a:srgbClr>
                </a:gs>
                <a:gs pos="100000">
                  <a:srgbClr val="DAE8FC">
                    <a:alpha val="100000"/>
                  </a:srgbClr>
                </a:gs>
              </a:gsLst>
              <a:lin ang="0"/>
            </a:gra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15791" y="-1750327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98226" y="361611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4"/>
                </a:lnTo>
                <a:lnTo>
                  <a:pt x="0" y="1355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2612857" y="2272544"/>
            <a:ext cx="2000930" cy="2340269"/>
          </a:xfrm>
          <a:custGeom>
            <a:avLst/>
            <a:gdLst/>
            <a:ahLst/>
            <a:cxnLst/>
            <a:rect l="l" t="t" r="r" b="b"/>
            <a:pathLst>
              <a:path w="2000930" h="2340269">
                <a:moveTo>
                  <a:pt x="0" y="0"/>
                </a:moveTo>
                <a:lnTo>
                  <a:pt x="2000930" y="0"/>
                </a:lnTo>
                <a:lnTo>
                  <a:pt x="2000930" y="2340269"/>
                </a:lnTo>
                <a:lnTo>
                  <a:pt x="0" y="2340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>
            <a:off x="13248517" y="2355800"/>
            <a:ext cx="2105827" cy="2173756"/>
          </a:xfrm>
          <a:custGeom>
            <a:avLst/>
            <a:gdLst/>
            <a:ahLst/>
            <a:cxnLst/>
            <a:rect l="l" t="t" r="r" b="b"/>
            <a:pathLst>
              <a:path w="2105827" h="2173756">
                <a:moveTo>
                  <a:pt x="0" y="0"/>
                </a:moveTo>
                <a:lnTo>
                  <a:pt x="2105826" y="0"/>
                </a:lnTo>
                <a:lnTo>
                  <a:pt x="2105826" y="2173756"/>
                </a:lnTo>
                <a:lnTo>
                  <a:pt x="0" y="2173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>
            <a:off x="2612857" y="8238134"/>
            <a:ext cx="2825306" cy="1695184"/>
          </a:xfrm>
          <a:custGeom>
            <a:avLst/>
            <a:gdLst/>
            <a:ahLst/>
            <a:cxnLst/>
            <a:rect l="l" t="t" r="r" b="b"/>
            <a:pathLst>
              <a:path w="2825306" h="1695184">
                <a:moveTo>
                  <a:pt x="0" y="0"/>
                </a:moveTo>
                <a:lnTo>
                  <a:pt x="2825306" y="0"/>
                </a:lnTo>
                <a:lnTo>
                  <a:pt x="2825306" y="1695184"/>
                </a:lnTo>
                <a:lnTo>
                  <a:pt x="0" y="1695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/>
          <p:cNvSpPr/>
          <p:nvPr/>
        </p:nvSpPr>
        <p:spPr>
          <a:xfrm>
            <a:off x="12854671" y="8066999"/>
            <a:ext cx="2893517" cy="1866319"/>
          </a:xfrm>
          <a:custGeom>
            <a:avLst/>
            <a:gdLst/>
            <a:ahLst/>
            <a:cxnLst/>
            <a:rect l="l" t="t" r="r" b="b"/>
            <a:pathLst>
              <a:path w="2893517" h="1866319">
                <a:moveTo>
                  <a:pt x="0" y="0"/>
                </a:moveTo>
                <a:lnTo>
                  <a:pt x="2893518" y="0"/>
                </a:lnTo>
                <a:lnTo>
                  <a:pt x="2893518" y="1866319"/>
                </a:lnTo>
                <a:lnTo>
                  <a:pt x="0" y="18663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TextBox 8"/>
          <p:cNvSpPr txBox="1"/>
          <p:nvPr/>
        </p:nvSpPr>
        <p:spPr>
          <a:xfrm>
            <a:off x="5051437" y="1426427"/>
            <a:ext cx="4696257" cy="23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803" b="1">
                <a:solidFill>
                  <a:srgbClr val="1313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www.grupof_microarquitectura.com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1039" y="5066407"/>
            <a:ext cx="14203117" cy="262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8"/>
              </a:lnSpc>
            </a:pPr>
            <a:r>
              <a:rPr lang="en-US" sz="70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Técnicas de organización        y optimización en la microarquitectura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15791" y="-1750327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98226" y="361611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4"/>
                </a:lnTo>
                <a:lnTo>
                  <a:pt x="0" y="1355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3026360" y="4374105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3"/>
                </a:lnTo>
                <a:lnTo>
                  <a:pt x="0" y="602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AutoShape 5"/>
          <p:cNvSpPr/>
          <p:nvPr/>
        </p:nvSpPr>
        <p:spPr>
          <a:xfrm>
            <a:off x="2745989" y="4193130"/>
            <a:ext cx="115160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C"/>
          </a:p>
        </p:txBody>
      </p:sp>
      <p:sp>
        <p:nvSpPr>
          <p:cNvPr id="6" name="AutoShape 6"/>
          <p:cNvSpPr/>
          <p:nvPr/>
        </p:nvSpPr>
        <p:spPr>
          <a:xfrm>
            <a:off x="2765039" y="4205958"/>
            <a:ext cx="0" cy="257716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C"/>
          </a:p>
        </p:txBody>
      </p:sp>
      <p:sp>
        <p:nvSpPr>
          <p:cNvPr id="7" name="Freeform 7"/>
          <p:cNvSpPr/>
          <p:nvPr/>
        </p:nvSpPr>
        <p:spPr>
          <a:xfrm>
            <a:off x="3677952" y="4374105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3"/>
                </a:lnTo>
                <a:lnTo>
                  <a:pt x="0" y="60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Freeform 8"/>
          <p:cNvSpPr/>
          <p:nvPr/>
        </p:nvSpPr>
        <p:spPr>
          <a:xfrm>
            <a:off x="4329544" y="4374105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3"/>
                </a:lnTo>
                <a:lnTo>
                  <a:pt x="0" y="60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9" name="Freeform 9"/>
          <p:cNvSpPr/>
          <p:nvPr/>
        </p:nvSpPr>
        <p:spPr>
          <a:xfrm>
            <a:off x="4979423" y="4374105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3"/>
                </a:lnTo>
                <a:lnTo>
                  <a:pt x="0" y="602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0" name="TextBox 10"/>
          <p:cNvSpPr txBox="1"/>
          <p:nvPr/>
        </p:nvSpPr>
        <p:spPr>
          <a:xfrm>
            <a:off x="5051437" y="1426427"/>
            <a:ext cx="4696257" cy="23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803" b="1">
                <a:solidFill>
                  <a:srgbClr val="1313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www.grupof_microarquitectura.com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44064" y="2352866"/>
            <a:ext cx="13686001" cy="8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61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29554" y="3259097"/>
            <a:ext cx="125055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una técnica para mejorar el rendimiento de un procesador.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581676" y="4976358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4" name="Freeform 14"/>
          <p:cNvSpPr/>
          <p:nvPr/>
        </p:nvSpPr>
        <p:spPr>
          <a:xfrm>
            <a:off x="6231555" y="4976358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5" name="Freeform 15"/>
          <p:cNvSpPr/>
          <p:nvPr/>
        </p:nvSpPr>
        <p:spPr>
          <a:xfrm>
            <a:off x="6881434" y="4976358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6" name="Freeform 16"/>
          <p:cNvSpPr/>
          <p:nvPr/>
        </p:nvSpPr>
        <p:spPr>
          <a:xfrm>
            <a:off x="7531312" y="4976358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7" name="Freeform 17"/>
          <p:cNvSpPr/>
          <p:nvPr/>
        </p:nvSpPr>
        <p:spPr>
          <a:xfrm>
            <a:off x="8133566" y="5578612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8" name="Freeform 18"/>
          <p:cNvSpPr/>
          <p:nvPr/>
        </p:nvSpPr>
        <p:spPr>
          <a:xfrm>
            <a:off x="8783445" y="5578612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9" name="Freeform 19"/>
          <p:cNvSpPr/>
          <p:nvPr/>
        </p:nvSpPr>
        <p:spPr>
          <a:xfrm>
            <a:off x="9433323" y="5578612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0" name="Freeform 20"/>
          <p:cNvSpPr/>
          <p:nvPr/>
        </p:nvSpPr>
        <p:spPr>
          <a:xfrm>
            <a:off x="10083202" y="5578612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1" name="Freeform 21"/>
          <p:cNvSpPr/>
          <p:nvPr/>
        </p:nvSpPr>
        <p:spPr>
          <a:xfrm>
            <a:off x="10685456" y="6180866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3"/>
                </a:lnTo>
                <a:lnTo>
                  <a:pt x="0" y="602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2" name="Freeform 22"/>
          <p:cNvSpPr/>
          <p:nvPr/>
        </p:nvSpPr>
        <p:spPr>
          <a:xfrm>
            <a:off x="11335334" y="6180866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3"/>
                </a:lnTo>
                <a:lnTo>
                  <a:pt x="0" y="60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3" name="Freeform 23"/>
          <p:cNvSpPr/>
          <p:nvPr/>
        </p:nvSpPr>
        <p:spPr>
          <a:xfrm>
            <a:off x="11985213" y="6180866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3"/>
                </a:lnTo>
                <a:lnTo>
                  <a:pt x="0" y="60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4" name="Freeform 24"/>
          <p:cNvSpPr/>
          <p:nvPr/>
        </p:nvSpPr>
        <p:spPr>
          <a:xfrm>
            <a:off x="12635092" y="6180866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3"/>
                </a:lnTo>
                <a:lnTo>
                  <a:pt x="0" y="602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5" name="AutoShape 25"/>
          <p:cNvSpPr/>
          <p:nvPr/>
        </p:nvSpPr>
        <p:spPr>
          <a:xfrm>
            <a:off x="2755514" y="7183451"/>
            <a:ext cx="9525" cy="287828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C"/>
          </a:p>
        </p:txBody>
      </p:sp>
      <p:sp>
        <p:nvSpPr>
          <p:cNvPr id="26" name="AutoShape 26"/>
          <p:cNvSpPr/>
          <p:nvPr/>
        </p:nvSpPr>
        <p:spPr>
          <a:xfrm>
            <a:off x="2745989" y="7202360"/>
            <a:ext cx="115160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C"/>
          </a:p>
        </p:txBody>
      </p:sp>
      <p:sp>
        <p:nvSpPr>
          <p:cNvPr id="27" name="Freeform 27"/>
          <p:cNvSpPr/>
          <p:nvPr/>
        </p:nvSpPr>
        <p:spPr>
          <a:xfrm>
            <a:off x="3026360" y="7467084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8" name="Freeform 28"/>
          <p:cNvSpPr/>
          <p:nvPr/>
        </p:nvSpPr>
        <p:spPr>
          <a:xfrm>
            <a:off x="3677952" y="7467084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9" name="Freeform 29"/>
          <p:cNvSpPr/>
          <p:nvPr/>
        </p:nvSpPr>
        <p:spPr>
          <a:xfrm>
            <a:off x="4329544" y="7467084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0" name="Freeform 30"/>
          <p:cNvSpPr/>
          <p:nvPr/>
        </p:nvSpPr>
        <p:spPr>
          <a:xfrm>
            <a:off x="4979423" y="7467084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1" name="Freeform 31"/>
          <p:cNvSpPr/>
          <p:nvPr/>
        </p:nvSpPr>
        <p:spPr>
          <a:xfrm>
            <a:off x="3677952" y="8116963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2" name="Freeform 32"/>
          <p:cNvSpPr/>
          <p:nvPr/>
        </p:nvSpPr>
        <p:spPr>
          <a:xfrm>
            <a:off x="4329544" y="8766842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3"/>
                </a:lnTo>
                <a:lnTo>
                  <a:pt x="0" y="602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3" name="Freeform 33"/>
          <p:cNvSpPr/>
          <p:nvPr/>
        </p:nvSpPr>
        <p:spPr>
          <a:xfrm>
            <a:off x="4979423" y="9416720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4" name="Freeform 34"/>
          <p:cNvSpPr/>
          <p:nvPr/>
        </p:nvSpPr>
        <p:spPr>
          <a:xfrm>
            <a:off x="4329544" y="8116963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5" name="Freeform 35"/>
          <p:cNvSpPr/>
          <p:nvPr/>
        </p:nvSpPr>
        <p:spPr>
          <a:xfrm>
            <a:off x="4979423" y="8116963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6" name="Freeform 36"/>
          <p:cNvSpPr/>
          <p:nvPr/>
        </p:nvSpPr>
        <p:spPr>
          <a:xfrm>
            <a:off x="5629301" y="8164588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7" name="Freeform 37"/>
          <p:cNvSpPr/>
          <p:nvPr/>
        </p:nvSpPr>
        <p:spPr>
          <a:xfrm>
            <a:off x="4979423" y="8766842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3"/>
                </a:lnTo>
                <a:lnTo>
                  <a:pt x="0" y="60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8" name="Freeform 38"/>
          <p:cNvSpPr/>
          <p:nvPr/>
        </p:nvSpPr>
        <p:spPr>
          <a:xfrm>
            <a:off x="5629301" y="9459486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9" name="Freeform 39"/>
          <p:cNvSpPr/>
          <p:nvPr/>
        </p:nvSpPr>
        <p:spPr>
          <a:xfrm>
            <a:off x="5629301" y="8812037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0" name="Freeform 40"/>
          <p:cNvSpPr/>
          <p:nvPr/>
        </p:nvSpPr>
        <p:spPr>
          <a:xfrm>
            <a:off x="6279180" y="9416720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1" name="Freeform 41"/>
          <p:cNvSpPr/>
          <p:nvPr/>
        </p:nvSpPr>
        <p:spPr>
          <a:xfrm>
            <a:off x="6279180" y="8812037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4" y="0"/>
                </a:lnTo>
                <a:lnTo>
                  <a:pt x="602254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2" name="Freeform 42"/>
          <p:cNvSpPr/>
          <p:nvPr/>
        </p:nvSpPr>
        <p:spPr>
          <a:xfrm>
            <a:off x="6929059" y="9459486"/>
            <a:ext cx="602254" cy="602254"/>
          </a:xfrm>
          <a:custGeom>
            <a:avLst/>
            <a:gdLst/>
            <a:ahLst/>
            <a:cxnLst/>
            <a:rect l="l" t="t" r="r" b="b"/>
            <a:pathLst>
              <a:path w="602254" h="602254">
                <a:moveTo>
                  <a:pt x="0" y="0"/>
                </a:moveTo>
                <a:lnTo>
                  <a:pt x="602253" y="0"/>
                </a:lnTo>
                <a:lnTo>
                  <a:pt x="602253" y="602254"/>
                </a:lnTo>
                <a:lnTo>
                  <a:pt x="0" y="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3" name="TextBox 43"/>
          <p:cNvSpPr txBox="1"/>
          <p:nvPr/>
        </p:nvSpPr>
        <p:spPr>
          <a:xfrm>
            <a:off x="6687808" y="3819828"/>
            <a:ext cx="146000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880359" y="3801400"/>
            <a:ext cx="146000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138224" y="3801400"/>
            <a:ext cx="141982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430467" y="3819828"/>
            <a:ext cx="151209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888297" y="3801400"/>
            <a:ext cx="245269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90841" y="3801400"/>
            <a:ext cx="179636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523002" y="3801400"/>
            <a:ext cx="224879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25148" y="3819828"/>
            <a:ext cx="225326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012020" y="3801400"/>
            <a:ext cx="247650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880359" y="6832461"/>
            <a:ext cx="146000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119174" y="6829058"/>
            <a:ext cx="141982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430467" y="6829058"/>
            <a:ext cx="151209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687808" y="6829058"/>
            <a:ext cx="146000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888297" y="6832461"/>
            <a:ext cx="245269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190841" y="6829058"/>
            <a:ext cx="179636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523002" y="6829058"/>
            <a:ext cx="224879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825148" y="6830744"/>
            <a:ext cx="225326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012020" y="6832461"/>
            <a:ext cx="247650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409287" y="4020766"/>
            <a:ext cx="695027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Horas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4409287" y="7029997"/>
            <a:ext cx="695027" cy="30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Horas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B5D">
                <a:alpha val="100000"/>
              </a:srgbClr>
            </a:gs>
            <a:gs pos="100000">
              <a:srgbClr val="050E1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15791" y="-1750327"/>
            <a:ext cx="12726279" cy="12726279"/>
          </a:xfrm>
          <a:custGeom>
            <a:avLst/>
            <a:gdLst/>
            <a:ahLst/>
            <a:cxnLst/>
            <a:rect l="l" t="t" r="r" b="b"/>
            <a:pathLst>
              <a:path w="12726279" h="12726279">
                <a:moveTo>
                  <a:pt x="12726279" y="0"/>
                </a:moveTo>
                <a:lnTo>
                  <a:pt x="0" y="0"/>
                </a:lnTo>
                <a:lnTo>
                  <a:pt x="0" y="12726279"/>
                </a:lnTo>
                <a:lnTo>
                  <a:pt x="12726279" y="12726279"/>
                </a:lnTo>
                <a:lnTo>
                  <a:pt x="12726279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98226" y="361611"/>
            <a:ext cx="15091547" cy="13554953"/>
          </a:xfrm>
          <a:custGeom>
            <a:avLst/>
            <a:gdLst/>
            <a:ahLst/>
            <a:cxnLst/>
            <a:rect l="l" t="t" r="r" b="b"/>
            <a:pathLst>
              <a:path w="15091547" h="13554953">
                <a:moveTo>
                  <a:pt x="0" y="0"/>
                </a:moveTo>
                <a:lnTo>
                  <a:pt x="15091548" y="0"/>
                </a:lnTo>
                <a:lnTo>
                  <a:pt x="15091548" y="13554954"/>
                </a:lnTo>
                <a:lnTo>
                  <a:pt x="0" y="1355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3493371" y="6692368"/>
            <a:ext cx="11301259" cy="3291492"/>
          </a:xfrm>
          <a:custGeom>
            <a:avLst/>
            <a:gdLst/>
            <a:ahLst/>
            <a:cxnLst/>
            <a:rect l="l" t="t" r="r" b="b"/>
            <a:pathLst>
              <a:path w="11301259" h="3291492">
                <a:moveTo>
                  <a:pt x="0" y="0"/>
                </a:moveTo>
                <a:lnTo>
                  <a:pt x="11301258" y="0"/>
                </a:lnTo>
                <a:lnTo>
                  <a:pt x="11301258" y="3291492"/>
                </a:lnTo>
                <a:lnTo>
                  <a:pt x="0" y="3291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TextBox 5"/>
          <p:cNvSpPr txBox="1"/>
          <p:nvPr/>
        </p:nvSpPr>
        <p:spPr>
          <a:xfrm>
            <a:off x="5051437" y="1426427"/>
            <a:ext cx="4696257" cy="23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803" b="1">
                <a:solidFill>
                  <a:srgbClr val="1313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www.grupof_microarquitectura.com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4064" y="2352866"/>
            <a:ext cx="13686001" cy="8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618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34647" y="3471394"/>
            <a:ext cx="256192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Ciclo de 5 estados: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93371" y="4157027"/>
            <a:ext cx="3755678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IF._ Instruction Fetch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ID._ Instruction Decode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EX._ Execute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MEM._ Memory Access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WB._ Write Back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479</Words>
  <Application>Microsoft Office PowerPoint</Application>
  <PresentationFormat>Personalizado</PresentationFormat>
  <Paragraphs>118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Montserrat Bold</vt:lpstr>
      <vt:lpstr>Montserrat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Exposición Grupo F - Microarquitectura</dc:title>
  <cp:lastModifiedBy>MENDOZA PARRAGA  ANDY JOHEL</cp:lastModifiedBy>
  <cp:revision>1</cp:revision>
  <dcterms:created xsi:type="dcterms:W3CDTF">2006-08-16T00:00:00Z</dcterms:created>
  <dcterms:modified xsi:type="dcterms:W3CDTF">2025-08-19T15:12:53Z</dcterms:modified>
  <dc:identifier>DAGv-q8O3xQ</dc:identifier>
</cp:coreProperties>
</file>